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4" r:id="rId6"/>
    <p:sldId id="260" r:id="rId7"/>
    <p:sldId id="265" r:id="rId8"/>
    <p:sldId id="266" r:id="rId9"/>
    <p:sldId id="261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0" d="100"/>
          <a:sy n="70" d="100"/>
        </p:scale>
        <p:origin x="1166" y="4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D6ADA1-0C23-4623-9239-29091FB145B1}" type="datetimeFigureOut">
              <a:rPr lang="en-IN" smtClean="0"/>
              <a:t>25-12-2019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E2F74A-9E17-43A9-BFAC-601B179578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2124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E2F74A-9E17-43A9-BFAC-601B17957844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3887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7ADE8718-E0DE-48E9-850A-2E7F52044918}" type="datetime1">
              <a:rPr lang="en-US" smtClean="0"/>
              <a:t>12/25/2019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r>
              <a:rPr lang="en-US"/>
              <a:t>                                       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FB3E9-CC22-4B30-A2EA-0B6BECC1EF60}" type="datetime1">
              <a:rPr lang="en-US" smtClean="0"/>
              <a:t>12/25/2019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                              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8FF93-374E-4ED5-9651-69432EA86297}" type="datetime1">
              <a:rPr lang="en-US" smtClean="0"/>
              <a:t>12/25/2019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                              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3333C-F0FB-4F57-B2E8-446CAA1A66F5}" type="datetime1">
              <a:rPr lang="en-US" smtClean="0"/>
              <a:t>12/25/2019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                              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AB002-8580-4CDE-A980-E1E45A3D92A3}" type="datetime1">
              <a:rPr lang="en-US" smtClean="0"/>
              <a:t>12/25/2019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                              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86C6A-01BF-45C7-8C40-ED03B61AAE8E}" type="datetime1">
              <a:rPr lang="en-US" smtClean="0"/>
              <a:t>12/25/2019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                              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CF8A4-AEB6-454D-94AA-3179F1E73956}" type="datetime1">
              <a:rPr lang="en-US" smtClean="0"/>
              <a:t>12/25/2019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                              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2E2F2-EABC-4FFF-A106-E79FFEF28AEF}" type="datetime1">
              <a:rPr lang="en-US" smtClean="0"/>
              <a:t>12/25/2019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                              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1CF5-D904-40EA-83D1-00B6680808D1}" type="datetime1">
              <a:rPr lang="en-US" smtClean="0"/>
              <a:t>12/25/2019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                              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5C58D-740D-4B36-A1A6-6DB367983BF6}" type="datetime1">
              <a:rPr lang="en-US" smtClean="0"/>
              <a:t>12/25/2019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                              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A9F33-4DCD-4F50-93E8-207332CDB8A9}" type="datetime1">
              <a:rPr lang="en-US" smtClean="0"/>
              <a:t>12/25/2019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                              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3AAF7-7A18-4A4A-BB5E-60523C30E23B}" type="datetime1">
              <a:rPr lang="en-US" smtClean="0"/>
              <a:t>12/25/2019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                              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17BDE-1E7E-463A-A58F-F66DF11B30E5}" type="datetime1">
              <a:rPr lang="en-US" smtClean="0"/>
              <a:t>12/25/2019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                              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FD749-99E7-4AB3-AE6D-2C6D1563C1AC}" type="datetime1">
              <a:rPr lang="en-US" smtClean="0"/>
              <a:t>12/25/2019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                              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59ECA-BB86-4F35-AEA0-706060B9F981}" type="datetime1">
              <a:rPr lang="en-US" smtClean="0"/>
              <a:t>12/25/2019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                              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F604-B3C1-45D3-985E-DE9E8785C877}" type="datetime1">
              <a:rPr lang="en-US" smtClean="0"/>
              <a:t>12/25/2019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                              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CCE9A-D860-42C2-B0D6-B58CA184E92B}" type="datetime1">
              <a:rPr lang="en-US" smtClean="0"/>
              <a:t>12/25/2019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                              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ABEEA5B-9FF1-4F59-9393-6A1B7F739090}" type="datetime1">
              <a:rPr lang="en-US" smtClean="0"/>
              <a:t>12/25/2019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                                       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2.avi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video" Target="../media/media3.avi"/><Relationship Id="rId5" Type="http://schemas.microsoft.com/office/2007/relationships/media" Target="../media/media3.avi"/><Relationship Id="rId10" Type="http://schemas.openxmlformats.org/officeDocument/2006/relationships/image" Target="../media/image15.png"/><Relationship Id="rId4" Type="http://schemas.openxmlformats.org/officeDocument/2006/relationships/video" Target="../media/media2.avi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BA6D91-9561-4EC7-88DB-A4FD819C3D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HUMAN ACTIVITY RECOGNITION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782669E-479B-478D-A0C6-DB8DB901A9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6836" y="3657597"/>
            <a:ext cx="7467600" cy="1320802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IN" dirty="0" err="1" smtClean="0"/>
              <a:t>Manidhar</a:t>
            </a:r>
            <a:r>
              <a:rPr lang="en-IN" dirty="0" smtClean="0"/>
              <a:t> </a:t>
            </a:r>
            <a:r>
              <a:rPr lang="en-IN" dirty="0" err="1"/>
              <a:t>K</a:t>
            </a:r>
            <a:r>
              <a:rPr lang="en-IN" dirty="0" err="1" smtClean="0"/>
              <a:t>odurupaka</a:t>
            </a:r>
            <a:r>
              <a:rPr lang="en-IN" dirty="0" smtClean="0"/>
              <a:t>                                 </a:t>
            </a:r>
            <a:r>
              <a:rPr lang="en-IN" dirty="0"/>
              <a:t>Balmukund Mishra(Mentor) </a:t>
            </a:r>
            <a:endParaRPr lang="en-IN" dirty="0" smtClean="0"/>
          </a:p>
          <a:p>
            <a:pPr algn="l"/>
            <a:r>
              <a:rPr lang="en-IN" dirty="0" err="1" smtClean="0"/>
              <a:t>K.Natesh</a:t>
            </a:r>
            <a:r>
              <a:rPr lang="en-IN" dirty="0" smtClean="0"/>
              <a:t> Reddy</a:t>
            </a:r>
            <a:r>
              <a:rPr lang="en-IN" dirty="0" smtClean="0"/>
              <a:t>                                           </a:t>
            </a:r>
            <a:r>
              <a:rPr lang="en-IN" dirty="0" err="1" smtClean="0"/>
              <a:t>Shambhavi</a:t>
            </a:r>
            <a:r>
              <a:rPr lang="en-IN" dirty="0" smtClean="0"/>
              <a:t> Mishra</a:t>
            </a:r>
            <a:r>
              <a:rPr lang="en-IN" dirty="0" smtClean="0"/>
              <a:t>(Mentor)</a:t>
            </a:r>
          </a:p>
          <a:p>
            <a:pPr algn="l"/>
            <a:r>
              <a:rPr lang="en-IN" dirty="0" smtClean="0"/>
              <a:t>Akash </a:t>
            </a:r>
            <a:r>
              <a:rPr lang="en-IN" dirty="0" err="1" smtClean="0"/>
              <a:t>Wadhw</a:t>
            </a:r>
            <a:r>
              <a:rPr lang="en-IN" dirty="0" smtClean="0"/>
              <a:t> M</a:t>
            </a:r>
          </a:p>
          <a:p>
            <a:pPr algn="l"/>
            <a:r>
              <a:rPr lang="en-IN" dirty="0" err="1" smtClean="0"/>
              <a:t>Konduru</a:t>
            </a:r>
            <a:r>
              <a:rPr lang="en-IN" dirty="0" smtClean="0"/>
              <a:t> Chandra </a:t>
            </a:r>
            <a:r>
              <a:rPr lang="en-IN" dirty="0" err="1" smtClean="0"/>
              <a:t>Harshitha</a:t>
            </a:r>
            <a:endParaRPr lang="en-IN" dirty="0"/>
          </a:p>
        </p:txBody>
      </p:sp>
      <p:pic>
        <p:nvPicPr>
          <p:cNvPr id="9" name="Picture 8" descr="A drawing of a face&#10;&#10;Description generated with high confidence">
            <a:extLst>
              <a:ext uri="{FF2B5EF4-FFF2-40B4-BE49-F238E27FC236}">
                <a16:creationId xmlns:a16="http://schemas.microsoft.com/office/drawing/2014/main" xmlns="" id="{EB9C5A8D-1233-47CF-A90A-A48F476F4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504" y="4876801"/>
            <a:ext cx="1605425" cy="3955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4857351-E8A1-4EED-96F8-A04D3FEF6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542" y="4876801"/>
            <a:ext cx="1356936" cy="39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97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64C281-5885-4D2C-A18F-D7BA2001C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18E5476-7C93-42E5-BFA2-53641CE0F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Some references used for this project are:</a:t>
            </a:r>
          </a:p>
          <a:p>
            <a:pPr lvl="0"/>
            <a:r>
              <a:rPr lang="en-US" dirty="0"/>
              <a:t>Rémy, Guillaume, et al. "SAR. Drones: drones for advanced search and rescue missions." </a:t>
            </a:r>
            <a:r>
              <a:rPr lang="en-US" dirty="0" err="1"/>
              <a:t>Journées</a:t>
            </a:r>
            <a:r>
              <a:rPr lang="en-US" dirty="0"/>
              <a:t> </a:t>
            </a:r>
            <a:r>
              <a:rPr lang="en-US" dirty="0" err="1"/>
              <a:t>Nationales</a:t>
            </a:r>
            <a:r>
              <a:rPr lang="en-US" dirty="0"/>
              <a:t> des Communications dans les Transports 1 (2013): 1-3.</a:t>
            </a:r>
            <a:endParaRPr lang="en-IN" dirty="0"/>
          </a:p>
          <a:p>
            <a:pPr lvl="0"/>
            <a:r>
              <a:rPr lang="en-US" dirty="0"/>
              <a:t>Naqvi, Syed Ahsan Raza, et al. "Drone-aided communication as a key enabler for 5G and resilient public safety networks." IEEE Communications Magazine 56.1 (2018): 36-42. P. </a:t>
            </a:r>
            <a:r>
              <a:rPr lang="en-US" dirty="0" err="1"/>
              <a:t>Kopyt</a:t>
            </a:r>
            <a:r>
              <a:rPr lang="en-US" dirty="0"/>
              <a:t> et al., “Electric properties of graphene-based conductive layers from DC up to terahertz range,” </a:t>
            </a:r>
            <a:r>
              <a:rPr lang="en-US" i="1" dirty="0"/>
              <a:t>IEEE THz Sci. Technol., </a:t>
            </a:r>
            <a:r>
              <a:rPr lang="en-US" dirty="0"/>
              <a:t>to be published. DOI: 10.1109/TTHZ.2016.2544142.</a:t>
            </a:r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5" descr="A drawing of a face&#10;&#10;Description generated with high confidence">
            <a:extLst>
              <a:ext uri="{FF2B5EF4-FFF2-40B4-BE49-F238E27FC236}">
                <a16:creationId xmlns:a16="http://schemas.microsoft.com/office/drawing/2014/main" xmlns="" id="{8836FDF2-11E7-429D-BA6E-738259E33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13" y="5774866"/>
            <a:ext cx="1605425" cy="3955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CD6A49B-7679-4D4D-80B5-7F48ED982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9749" y="5751207"/>
            <a:ext cx="1356936" cy="39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76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rawing of a face&#10;&#10;Description generated with high confidence">
            <a:extLst>
              <a:ext uri="{FF2B5EF4-FFF2-40B4-BE49-F238E27FC236}">
                <a16:creationId xmlns:a16="http://schemas.microsoft.com/office/drawing/2014/main" xmlns="" id="{8836FDF2-11E7-429D-BA6E-738259E33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13" y="5774866"/>
            <a:ext cx="1605425" cy="3955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CD6A49B-7679-4D4D-80B5-7F48ED982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9749" y="5751207"/>
            <a:ext cx="1356936" cy="39559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xmlns="" id="{FB32C701-CBC7-4DF2-B3F5-A8F9DEEB2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2777066"/>
            <a:ext cx="9601196" cy="1303867"/>
          </a:xfrm>
        </p:spPr>
        <p:txBody>
          <a:bodyPr/>
          <a:lstStyle/>
          <a:p>
            <a:r>
              <a:rPr lang="en-IN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6662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64C281-5885-4D2C-A18F-D7BA2001C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18E5476-7C93-42E5-BFA2-53641CE0F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drones are deployed, and the activity of humans are recognized for seeking-help and the live GPS location of the person is sent to the database and the rescue team can save them.</a:t>
            </a:r>
          </a:p>
          <a:p>
            <a:r>
              <a:rPr lang="en-US" dirty="0"/>
              <a:t>This project could be helpful during the natural disasters/calamities for searching and rescuing people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Natural disasters like Floods, Earthquakes etc.</a:t>
            </a:r>
            <a:endParaRPr lang="en-IN" dirty="0"/>
          </a:p>
        </p:txBody>
      </p:sp>
      <p:pic>
        <p:nvPicPr>
          <p:cNvPr id="6" name="Picture 5" descr="A drawing of a face&#10;&#10;Description generated with high confidence">
            <a:extLst>
              <a:ext uri="{FF2B5EF4-FFF2-40B4-BE49-F238E27FC236}">
                <a16:creationId xmlns:a16="http://schemas.microsoft.com/office/drawing/2014/main" xmlns="" id="{8836FDF2-11E7-429D-BA6E-738259E33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13" y="5774866"/>
            <a:ext cx="1605425" cy="3955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CD6A49B-7679-4D4D-80B5-7F48ED982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9749" y="5751207"/>
            <a:ext cx="1356936" cy="39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64C281-5885-4D2C-A18F-D7BA2001C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Dataset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18E5476-7C93-42E5-BFA2-53641CE0F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The </a:t>
            </a:r>
            <a:r>
              <a:rPr lang="en-IN" dirty="0"/>
              <a:t>dataset is created by capturing video feed of scenario consisting of humans and multiple other objects, using </a:t>
            </a:r>
            <a:r>
              <a:rPr lang="en-IN" dirty="0" smtClean="0"/>
              <a:t>Drone</a:t>
            </a:r>
            <a:r>
              <a:rPr lang="en-IN" dirty="0" smtClean="0"/>
              <a:t>.</a:t>
            </a:r>
          </a:p>
          <a:p>
            <a:r>
              <a:rPr lang="en-IN" dirty="0" smtClean="0"/>
              <a:t> UCF-101 Dataset is been used</a:t>
            </a:r>
          </a:p>
          <a:p>
            <a:r>
              <a:rPr lang="en-IN" dirty="0" smtClean="0"/>
              <a:t>Kinetics 700 Dataset &amp;</a:t>
            </a:r>
          </a:p>
          <a:p>
            <a:r>
              <a:rPr lang="en-IN" dirty="0" smtClean="0"/>
              <a:t> Drone collected Dataset(Help , Non-Help)</a:t>
            </a:r>
            <a:endParaRPr lang="en-IN" dirty="0" smtClean="0"/>
          </a:p>
          <a:p>
            <a:endParaRPr lang="en-IN" dirty="0"/>
          </a:p>
        </p:txBody>
      </p:sp>
      <p:pic>
        <p:nvPicPr>
          <p:cNvPr id="6" name="Picture 5" descr="A drawing of a face&#10;&#10;Description generated with high confidence">
            <a:extLst>
              <a:ext uri="{FF2B5EF4-FFF2-40B4-BE49-F238E27FC236}">
                <a16:creationId xmlns:a16="http://schemas.microsoft.com/office/drawing/2014/main" xmlns="" id="{8836FDF2-11E7-429D-BA6E-738259E33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13" y="5774866"/>
            <a:ext cx="1605425" cy="3955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CD6A49B-7679-4D4D-80B5-7F48ED982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9749" y="5751207"/>
            <a:ext cx="1356936" cy="39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07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64C281-5885-4D2C-A18F-D7BA2001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498348"/>
            <a:ext cx="9601196" cy="1303867"/>
          </a:xfrm>
        </p:spPr>
        <p:txBody>
          <a:bodyPr>
            <a:normAutofit/>
          </a:bodyPr>
          <a:lstStyle/>
          <a:p>
            <a:r>
              <a:rPr lang="en-IN" sz="3200" b="1" dirty="0"/>
              <a:t>Methodology / Model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18E5476-7C93-42E5-BFA2-53641CE0F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pic>
        <p:nvPicPr>
          <p:cNvPr id="6" name="Picture 5" descr="A drawing of a face&#10;&#10;Description generated with high confidence">
            <a:extLst>
              <a:ext uri="{FF2B5EF4-FFF2-40B4-BE49-F238E27FC236}">
                <a16:creationId xmlns:a16="http://schemas.microsoft.com/office/drawing/2014/main" xmlns="" id="{8836FDF2-11E7-429D-BA6E-738259E33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13" y="5774866"/>
            <a:ext cx="1605425" cy="3955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CD6A49B-7679-4D4D-80B5-7F48ED982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9749" y="5751207"/>
            <a:ext cx="1356936" cy="3955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220" y="1691428"/>
            <a:ext cx="8711037" cy="35469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16193" y="5238334"/>
            <a:ext cx="5359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Fig. 1. Complete Architecture of Search and Rescue based on Background</a:t>
            </a:r>
          </a:p>
          <a:p>
            <a:r>
              <a:rPr lang="en-IN" sz="1400" dirty="0"/>
              <a:t>Invariant Generalization of Deep learning </a:t>
            </a:r>
            <a:r>
              <a:rPr lang="en-IN" sz="1400" dirty="0" smtClean="0"/>
              <a:t>models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74225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73506"/>
            <a:ext cx="9601196" cy="1303867"/>
          </a:xfrm>
        </p:spPr>
        <p:txBody>
          <a:bodyPr/>
          <a:lstStyle/>
          <a:p>
            <a:r>
              <a:rPr lang="en-IN" dirty="0" smtClean="0"/>
              <a:t>Table Results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889" y="2777705"/>
            <a:ext cx="9762221" cy="2915729"/>
          </a:xfrm>
        </p:spPr>
      </p:pic>
      <p:sp>
        <p:nvSpPr>
          <p:cNvPr id="5" name="TextBox 4"/>
          <p:cNvSpPr txBox="1"/>
          <p:nvPr/>
        </p:nvSpPr>
        <p:spPr>
          <a:xfrm flipH="1">
            <a:off x="4617719" y="5324102"/>
            <a:ext cx="3931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Table 1: Accuracy Table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8282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64C281-5885-4D2C-A18F-D7BA2001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021" y="697460"/>
            <a:ext cx="9601196" cy="1303867"/>
          </a:xfrm>
        </p:spPr>
        <p:txBody>
          <a:bodyPr/>
          <a:lstStyle/>
          <a:p>
            <a:r>
              <a:rPr lang="en-IN" b="1" dirty="0"/>
              <a:t>Results Achieved</a:t>
            </a:r>
          </a:p>
        </p:txBody>
      </p:sp>
      <p:pic>
        <p:nvPicPr>
          <p:cNvPr id="6" name="Picture 5" descr="A drawing of a face&#10;&#10;Description generated with high confidence">
            <a:extLst>
              <a:ext uri="{FF2B5EF4-FFF2-40B4-BE49-F238E27FC236}">
                <a16:creationId xmlns:a16="http://schemas.microsoft.com/office/drawing/2014/main" xmlns="" id="{8836FDF2-11E7-429D-BA6E-738259E33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13" y="5774866"/>
            <a:ext cx="1605425" cy="3955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CD6A49B-7679-4D4D-80B5-7F48ED982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9749" y="5751207"/>
            <a:ext cx="1356936" cy="39559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6C09A4DD-A4FA-4F6A-B4C8-0FD702D01F0F}"/>
              </a:ext>
            </a:extLst>
          </p:cNvPr>
          <p:cNvSpPr txBox="1"/>
          <p:nvPr/>
        </p:nvSpPr>
        <p:spPr>
          <a:xfrm>
            <a:off x="9720469" y="398342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91" y="2438941"/>
            <a:ext cx="7243971" cy="289831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785912" y="5566541"/>
            <a:ext cx="6055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2: On Help and Non-Help Video </a:t>
            </a:r>
            <a:r>
              <a:rPr lang="en-IN" dirty="0" smtClean="0"/>
              <a:t>Dataset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427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0589" y="395536"/>
            <a:ext cx="9601196" cy="1303867"/>
          </a:xfrm>
        </p:spPr>
        <p:txBody>
          <a:bodyPr/>
          <a:lstStyle/>
          <a:p>
            <a:r>
              <a:rPr lang="en-IN" b="1" dirty="0" smtClean="0"/>
              <a:t>Results Achieved</a:t>
            </a:r>
            <a:endParaRPr lang="en-IN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60" y="1570007"/>
            <a:ext cx="9990824" cy="4287328"/>
          </a:xfrm>
        </p:spPr>
      </p:pic>
      <p:sp>
        <p:nvSpPr>
          <p:cNvPr id="6" name="TextBox 5"/>
          <p:cNvSpPr txBox="1"/>
          <p:nvPr/>
        </p:nvSpPr>
        <p:spPr>
          <a:xfrm>
            <a:off x="4157931" y="5857335"/>
            <a:ext cx="4390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</a:t>
            </a:r>
            <a:r>
              <a:rPr lang="en-IN" dirty="0" smtClean="0"/>
              <a:t>3: </a:t>
            </a:r>
            <a:r>
              <a:rPr lang="en-IN" dirty="0"/>
              <a:t>On </a:t>
            </a:r>
            <a:r>
              <a:rPr lang="en-IN" dirty="0" smtClean="0"/>
              <a:t>UCF-101 </a:t>
            </a:r>
            <a:r>
              <a:rPr lang="en-IN" dirty="0"/>
              <a:t>Video </a:t>
            </a:r>
            <a:r>
              <a:rPr lang="en-IN" dirty="0" smtClean="0"/>
              <a:t>Dataset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1931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INPUT VIDEOS</a:t>
            </a:r>
            <a:endParaRPr lang="en-IN" dirty="0"/>
          </a:p>
        </p:txBody>
      </p:sp>
      <p:pic>
        <p:nvPicPr>
          <p:cNvPr id="4" name="1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28748" y="2686859"/>
            <a:ext cx="3141662" cy="3317875"/>
          </a:xfrm>
        </p:spPr>
      </p:pic>
      <p:pic>
        <p:nvPicPr>
          <p:cNvPr id="5" name="39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284548" y="2934889"/>
            <a:ext cx="2021396" cy="3269411"/>
          </a:xfrm>
          <a:prstGeom prst="rect">
            <a:avLst/>
          </a:prstGeom>
        </p:spPr>
      </p:pic>
      <p:pic>
        <p:nvPicPr>
          <p:cNvPr id="6" name="19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20082" y="3162061"/>
            <a:ext cx="1616075" cy="28426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87593" y="2380891"/>
            <a:ext cx="144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HELP 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5545063" y="2502193"/>
            <a:ext cx="1578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HELP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8434282" y="2598991"/>
            <a:ext cx="1777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NON-HELP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107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64C281-5885-4D2C-A18F-D7BA2001C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18E5476-7C93-42E5-BFA2-53641CE0F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/>
          <a:lstStyle/>
          <a:p>
            <a:r>
              <a:rPr lang="en-US" dirty="0"/>
              <a:t>With the model and architecture we have designed, the project works fine with the dataset we have created using drones.</a:t>
            </a:r>
          </a:p>
          <a:p>
            <a:r>
              <a:rPr lang="en-US" dirty="0"/>
              <a:t> This can be further taken into real-time deployment of this model as the accuracy and prediction was satisfied and could be useful during the disasters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CNN-RNN algorithm provides us with an accuracy of 96.4% on the video dataset for Help , Non-Help.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IN" i="1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5" descr="A drawing of a face&#10;&#10;Description generated with high confidence">
            <a:extLst>
              <a:ext uri="{FF2B5EF4-FFF2-40B4-BE49-F238E27FC236}">
                <a16:creationId xmlns:a16="http://schemas.microsoft.com/office/drawing/2014/main" xmlns="" id="{8836FDF2-11E7-429D-BA6E-738259E33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13" y="5774866"/>
            <a:ext cx="1605425" cy="3955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CD6A49B-7679-4D4D-80B5-7F48ED982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9749" y="5751207"/>
            <a:ext cx="1356936" cy="39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9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1412</TotalTime>
  <Words>277</Words>
  <Application>Microsoft Office PowerPoint</Application>
  <PresentationFormat>Widescreen</PresentationFormat>
  <Paragraphs>39</Paragraphs>
  <Slides>11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Garamond</vt:lpstr>
      <vt:lpstr>Organic</vt:lpstr>
      <vt:lpstr>HUMAN ACTIVITY RECOGNITION</vt:lpstr>
      <vt:lpstr>Introduction</vt:lpstr>
      <vt:lpstr>Dataset Used</vt:lpstr>
      <vt:lpstr>Methodology / Model Used</vt:lpstr>
      <vt:lpstr>Table Results</vt:lpstr>
      <vt:lpstr>Results Achieved</vt:lpstr>
      <vt:lpstr>Results Achieved</vt:lpstr>
      <vt:lpstr>INPUT VIDEOS</vt:lpstr>
      <vt:lpstr>Conclusion</vt:lpstr>
      <vt:lpstr>References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Madhushi Verma</dc:creator>
  <cp:lastModifiedBy>akash wadhwa</cp:lastModifiedBy>
  <cp:revision>67</cp:revision>
  <dcterms:created xsi:type="dcterms:W3CDTF">2019-07-11T19:19:23Z</dcterms:created>
  <dcterms:modified xsi:type="dcterms:W3CDTF">2019-12-26T08:43:12Z</dcterms:modified>
</cp:coreProperties>
</file>